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73" r:id="rId3"/>
    <p:sldId id="274" r:id="rId4"/>
    <p:sldId id="267" r:id="rId5"/>
    <p:sldId id="257" r:id="rId6"/>
    <p:sldId id="260" r:id="rId7"/>
    <p:sldId id="259" r:id="rId8"/>
    <p:sldId id="261" r:id="rId9"/>
    <p:sldId id="262" r:id="rId10"/>
    <p:sldId id="268" r:id="rId11"/>
    <p:sldId id="269" r:id="rId12"/>
    <p:sldId id="271" r:id="rId13"/>
    <p:sldId id="272" r:id="rId14"/>
    <p:sldId id="276" r:id="rId15"/>
    <p:sldId id="275" r:id="rId16"/>
    <p:sldId id="277" r:id="rId17"/>
    <p:sldId id="270" r:id="rId18"/>
    <p:sldId id="280" r:id="rId19"/>
    <p:sldId id="281" r:id="rId20"/>
    <p:sldId id="282" r:id="rId21"/>
    <p:sldId id="283" r:id="rId22"/>
    <p:sldId id="284" r:id="rId23"/>
    <p:sldId id="266" r:id="rId24"/>
    <p:sldId id="264" r:id="rId25"/>
    <p:sldId id="265" r:id="rId26"/>
    <p:sldId id="26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93"/>
    <p:restoredTop sz="94714"/>
  </p:normalViewPr>
  <p:slideViewPr>
    <p:cSldViewPr snapToGrid="0" snapToObjects="1">
      <p:cViewPr>
        <p:scale>
          <a:sx n="72" d="100"/>
          <a:sy n="72" d="100"/>
        </p:scale>
        <p:origin x="1448" y="1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BA0247-C583-7142-9369-922A36764558}" type="datetimeFigureOut">
              <a:rPr lang="en-US" smtClean="0"/>
              <a:t>4/30/19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39A058-F5AB-D241-BAD1-33D1B1351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5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9A058-F5AB-D241-BAD1-33D1B1351E6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37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33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157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887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941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20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/>
              <a:t>4/30/19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460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/>
              <a:t>4/30/19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418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/>
              <a:t>4/30/19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8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/>
              <a:t>4/30/19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78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/>
              <a:t>4/30/19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87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/>
              <a:t>4/30/19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4335A-1624-7644-BC84-B63D1A44B82C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8E861-3988-DA45-BBD3-7F5DD7B87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64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SF Pro Display" charset="0"/>
          <a:ea typeface="SF Pro Display" charset="0"/>
          <a:cs typeface="SF Pro Display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SF Pro Text" charset="0"/>
          <a:ea typeface="SF Pro Text" charset="0"/>
          <a:cs typeface="SF Pro Tex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SF Pro Text" charset="0"/>
          <a:ea typeface="SF Pro Text" charset="0"/>
          <a:cs typeface="SF Pro Tex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SF Pro Text" charset="0"/>
          <a:ea typeface="SF Pro Text" charset="0"/>
          <a:cs typeface="SF Pro Tex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F Pro Text" charset="0"/>
          <a:ea typeface="SF Pro Text" charset="0"/>
          <a:cs typeface="SF Pro Tex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F Pro Text" charset="0"/>
          <a:ea typeface="SF Pro Text" charset="0"/>
          <a:cs typeface="SF Pro Tex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68342" y="4450459"/>
            <a:ext cx="3852227" cy="1084490"/>
            <a:chOff x="4097619" y="2838195"/>
            <a:chExt cx="3852227" cy="108449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7619" y="2838195"/>
              <a:ext cx="1008289" cy="1008289"/>
            </a:xfrm>
            <a:prstGeom prst="rect">
              <a:avLst/>
            </a:prstGeom>
          </p:spPr>
        </p:pic>
        <p:sp>
          <p:nvSpPr>
            <p:cNvPr id="6" name="TextBox 5"/>
            <p:cNvSpPr txBox="1">
              <a:spLocks noChangeAspect="1"/>
            </p:cNvSpPr>
            <p:nvPr/>
          </p:nvSpPr>
          <p:spPr>
            <a:xfrm>
              <a:off x="5386324" y="2907022"/>
              <a:ext cx="256352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latin typeface="SF Pro Display" charset="0"/>
                  <a:ea typeface="SF Pro Display" charset="0"/>
                  <a:cs typeface="SF Pro Display" charset="0"/>
                </a:rPr>
                <a:t>Enable</a:t>
              </a:r>
              <a:endParaRPr lang="en-US" sz="4000" b="1" dirty="0">
                <a:latin typeface="SF Pro Display" charset="0"/>
                <a:ea typeface="SF Pro Display" charset="0"/>
                <a:cs typeface="SF Pro Display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60934" y="5534949"/>
            <a:ext cx="7414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SF Pro Text" charset="0"/>
                <a:ea typeface="SF Pro Text" charset="0"/>
                <a:cs typeface="SF Pro Text" charset="0"/>
              </a:rPr>
              <a:t>Stablecoin</a:t>
            </a:r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 loans for a borderless </a:t>
            </a:r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 peer-to-peer </a:t>
            </a:r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credit marketplace</a:t>
            </a:r>
            <a:endParaRPr lang="en-US" dirty="0">
              <a:latin typeface="SF Pro Text" charset="0"/>
              <a:ea typeface="SF Pro Text" charset="0"/>
              <a:cs typeface="SF Pro Text" charset="0"/>
            </a:endParaRPr>
          </a:p>
        </p:txBody>
      </p:sp>
      <p:pic>
        <p:nvPicPr>
          <p:cNvPr id="1028" name="Picture 4" descr="https://enable-loans-staging.herokuapp.com/static/media/world_dotted_map.8095d16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816" y="961813"/>
            <a:ext cx="6631142" cy="374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509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Product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398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648" y="1236054"/>
            <a:ext cx="3374574" cy="46899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09" y="343502"/>
            <a:ext cx="2057658" cy="26399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5523" y="5316783"/>
            <a:ext cx="3907686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SF Pro Display" charset="0"/>
                <a:ea typeface="SF Pro Display" charset="0"/>
                <a:cs typeface="SF Pro Display" charset="0"/>
              </a:rPr>
              <a:t>Borderless Credit Marketplace</a:t>
            </a:r>
          </a:p>
          <a:p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Anyone around the world with USDC can fund a loan</a:t>
            </a:r>
            <a:endParaRPr lang="en-US" sz="1600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19274" y="343502"/>
            <a:ext cx="3730705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SF Pro Display" charset="0"/>
                <a:ea typeface="SF Pro Display" charset="0"/>
                <a:cs typeface="SF Pro Display" charset="0"/>
              </a:rPr>
              <a:t>Stablecoin</a:t>
            </a:r>
            <a:r>
              <a:rPr lang="en-US" sz="2000" b="1" dirty="0" smtClean="0">
                <a:latin typeface="SF Pro Display" charset="0"/>
                <a:ea typeface="SF Pro Display" charset="0"/>
                <a:cs typeface="SF Pro Display" charset="0"/>
              </a:rPr>
              <a:t> Loans</a:t>
            </a:r>
          </a:p>
          <a:p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Near-$0 money movement across borders from wallet to wallet </a:t>
            </a:r>
            <a:endParaRPr lang="en-US" sz="1600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27" name="Straight Arrow Connector 26"/>
          <p:cNvCxnSpPr>
            <a:stCxn id="8" idx="2"/>
          </p:cNvCxnSpPr>
          <p:nvPr/>
        </p:nvCxnSpPr>
        <p:spPr>
          <a:xfrm>
            <a:off x="4184627" y="1236054"/>
            <a:ext cx="1036302" cy="30114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3"/>
          </p:cNvCxnSpPr>
          <p:nvPr/>
        </p:nvCxnSpPr>
        <p:spPr>
          <a:xfrm flipV="1">
            <a:off x="4293209" y="5140087"/>
            <a:ext cx="927720" cy="6229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109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78184"/>
          <a:stretch/>
        </p:blipFill>
        <p:spPr>
          <a:xfrm>
            <a:off x="2736320" y="757457"/>
            <a:ext cx="6904521" cy="53796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9197" y="1470783"/>
            <a:ext cx="2761203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SF Pro Display" charset="0"/>
                <a:ea typeface="SF Pro Display" charset="0"/>
                <a:cs typeface="SF Pro Display" charset="0"/>
              </a:rPr>
              <a:t>Identity-as-collateral</a:t>
            </a:r>
          </a:p>
          <a:p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Real-world identity allows unsecured lending with globally verified identity as collateral</a:t>
            </a:r>
            <a:endParaRPr lang="en-US" sz="1600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27" name="Straight Arrow Connector 26"/>
          <p:cNvCxnSpPr>
            <a:stCxn id="8" idx="2"/>
          </p:cNvCxnSpPr>
          <p:nvPr/>
        </p:nvCxnSpPr>
        <p:spPr>
          <a:xfrm>
            <a:off x="1819799" y="2855778"/>
            <a:ext cx="1483840" cy="4546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099755" y="2000744"/>
            <a:ext cx="2838209" cy="1138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SF Pro Display" charset="0"/>
                <a:ea typeface="SF Pro Display" charset="0"/>
                <a:cs typeface="SF Pro Display" charset="0"/>
              </a:rPr>
              <a:t>Social Attestation</a:t>
            </a:r>
          </a:p>
          <a:p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Develop a richer credit profile by other verified profiles attesting for the borrower</a:t>
            </a:r>
            <a:endParaRPr lang="en-US" sz="1600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11" name="Straight Arrow Connector 10"/>
          <p:cNvCxnSpPr>
            <a:stCxn id="10" idx="1"/>
          </p:cNvCxnSpPr>
          <p:nvPr/>
        </p:nvCxnSpPr>
        <p:spPr>
          <a:xfrm flipH="1">
            <a:off x="7813965" y="2570131"/>
            <a:ext cx="1285790" cy="5437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20" y="3113856"/>
            <a:ext cx="1517379" cy="1946787"/>
          </a:xfrm>
          <a:prstGeom prst="rect">
            <a:avLst/>
          </a:prstGeom>
        </p:spPr>
      </p:pic>
      <p:sp>
        <p:nvSpPr>
          <p:cNvPr id="14" name="AutoShape 2" descr="Box Logo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09" y="5158520"/>
            <a:ext cx="1208612" cy="49962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859" y="3275177"/>
            <a:ext cx="1517379" cy="194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32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-507" t="21462" r="507" b="56722"/>
          <a:stretch/>
        </p:blipFill>
        <p:spPr>
          <a:xfrm>
            <a:off x="2736320" y="757457"/>
            <a:ext cx="6904521" cy="53796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4800" y="437893"/>
            <a:ext cx="2881745" cy="22467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SF Pro Display" charset="0"/>
                <a:ea typeface="SF Pro Display" charset="0"/>
                <a:cs typeface="SF Pro Display" charset="0"/>
              </a:rPr>
              <a:t>ERC-20 Crowdfunding and Fractional Ownership</a:t>
            </a:r>
          </a:p>
          <a:p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Innovative crowdsourcing models that allow for the issuance of verifiable ERC-20 debt tokens that are potentially tradeable for early liquidity</a:t>
            </a:r>
            <a:endParaRPr lang="en-US" sz="1600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27" name="Straight Arrow Connector 26"/>
          <p:cNvCxnSpPr>
            <a:stCxn id="8" idx="3"/>
          </p:cNvCxnSpPr>
          <p:nvPr/>
        </p:nvCxnSpPr>
        <p:spPr>
          <a:xfrm>
            <a:off x="3186545" y="1561278"/>
            <a:ext cx="249382" cy="153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6832" y="3447294"/>
            <a:ext cx="1655529" cy="21240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226622" y="1822888"/>
            <a:ext cx="2845739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SF Pro Display" charset="0"/>
                <a:ea typeface="SF Pro Display" charset="0"/>
                <a:cs typeface="SF Pro Display" charset="0"/>
              </a:rPr>
              <a:t>Automated Flow of Funds through Smart Contracts</a:t>
            </a:r>
          </a:p>
          <a:p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Automated tracking of debt terms, repayment payments, and handling of flow-of-funds </a:t>
            </a:r>
            <a:endParaRPr lang="en-US" sz="1600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012873" y="2355273"/>
            <a:ext cx="3213749" cy="10920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utoShape 2" descr="Box Logo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186545" y="757457"/>
            <a:ext cx="2992582" cy="461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7619747" y="2646218"/>
            <a:ext cx="1606875" cy="2743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29491" y="3674152"/>
            <a:ext cx="2881745" cy="21852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SF Pro Display" charset="0"/>
                <a:ea typeface="SF Pro Display" charset="0"/>
                <a:cs typeface="SF Pro Display" charset="0"/>
              </a:rPr>
              <a:t>Configurable Loan Contract</a:t>
            </a:r>
          </a:p>
          <a:p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Flexible loan contracts with configurable terms (e.g. grace periods on interest and principal, variable tenor, Principal-Interest-Fees-Penalties breakdown</a:t>
            </a:r>
            <a:endParaRPr lang="en-US" sz="1600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28" name="Straight Arrow Connector 27"/>
          <p:cNvCxnSpPr>
            <a:stCxn id="26" idx="3"/>
          </p:cNvCxnSpPr>
          <p:nvPr/>
        </p:nvCxnSpPr>
        <p:spPr>
          <a:xfrm flipV="1">
            <a:off x="3311236" y="4583367"/>
            <a:ext cx="727236" cy="1833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65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it 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640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2" descr="Box Logo"/>
          <p:cNvSpPr>
            <a:spLocks noChangeAspect="1" noChangeArrowheads="1"/>
          </p:cNvSpPr>
          <p:nvPr/>
        </p:nvSpPr>
        <p:spPr bwMode="auto">
          <a:xfrm>
            <a:off x="-129528" y="467571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-507" t="21462" r="507" b="56722"/>
          <a:stretch/>
        </p:blipFill>
        <p:spPr>
          <a:xfrm>
            <a:off x="4302336" y="2397459"/>
            <a:ext cx="4071422" cy="3172259"/>
          </a:xfrm>
          <a:prstGeom prst="rect">
            <a:avLst/>
          </a:prstGeom>
        </p:spPr>
      </p:pic>
      <p:pic>
        <p:nvPicPr>
          <p:cNvPr id="14338" name="Picture 2" descr="mage result for emoji pers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27" y="4980516"/>
            <a:ext cx="692727" cy="69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mage result for emoji pers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28" y="2719566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mage result for emoji pers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09" y="4952808"/>
            <a:ext cx="720436" cy="72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age result for emoji pers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600" y="5008224"/>
            <a:ext cx="692727" cy="69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mage result for emoji pers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382" y="4980516"/>
            <a:ext cx="720436" cy="72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mage result for emoji pers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09" y="5770228"/>
            <a:ext cx="692727" cy="69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mage result for emoji pers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27" y="5742519"/>
            <a:ext cx="720436" cy="72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nip and Round Single Corner Rectangle 2"/>
          <p:cNvSpPr/>
          <p:nvPr/>
        </p:nvSpPr>
        <p:spPr>
          <a:xfrm>
            <a:off x="4123765" y="2115671"/>
            <a:ext cx="4428564" cy="1165411"/>
          </a:xfrm>
          <a:prstGeom prst="snip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and Round Single Corner Rectangle 21"/>
          <p:cNvSpPr/>
          <p:nvPr/>
        </p:nvSpPr>
        <p:spPr>
          <a:xfrm>
            <a:off x="4123765" y="3281082"/>
            <a:ext cx="4428564" cy="2570424"/>
          </a:xfrm>
          <a:prstGeom prst="snip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284406" y="1721224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ERC-20 Contract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28257" y="5893070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Loan Contract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970198" y="2337944"/>
            <a:ext cx="2314208" cy="7831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20484665">
            <a:off x="2181131" y="2398027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SF Pro Display" charset="0"/>
                <a:ea typeface="SF Pro Display" charset="0"/>
                <a:cs typeface="SF Pro Display" charset="0"/>
              </a:rPr>
              <a:t>Contribution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2161527" y="3039765"/>
            <a:ext cx="2301450" cy="8420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20484665">
            <a:off x="2195183" y="3581797"/>
            <a:ext cx="2467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mtClean="0">
                <a:latin typeface="SF Pro Display" charset="0"/>
                <a:ea typeface="SF Pro Display" charset="0"/>
                <a:cs typeface="SF Pro Display" charset="0"/>
              </a:rPr>
              <a:t>Fractional Ownership </a:t>
            </a:r>
            <a:br>
              <a:rPr lang="en-US" b="1" smtClean="0">
                <a:latin typeface="SF Pro Display" charset="0"/>
                <a:ea typeface="SF Pro Display" charset="0"/>
                <a:cs typeface="SF Pro Display" charset="0"/>
              </a:rPr>
            </a:br>
            <a:r>
              <a:rPr lang="en-US" b="1" smtClean="0">
                <a:latin typeface="SF Pro Display" charset="0"/>
                <a:ea typeface="SF Pro Display" charset="0"/>
                <a:cs typeface="SF Pro Display" charset="0"/>
              </a:rPr>
              <a:t>Debt Token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pic>
        <p:nvPicPr>
          <p:cNvPr id="14342" name="Picture 6" descr="oman on Apple iOS 12.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9715" y="3310324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894434" y="4315282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Lender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257556" y="4584250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Borrower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34" name="Curved Connector 33"/>
          <p:cNvCxnSpPr/>
          <p:nvPr/>
        </p:nvCxnSpPr>
        <p:spPr>
          <a:xfrm rot="16200000" flipH="1">
            <a:off x="7206784" y="2800616"/>
            <a:ext cx="1400897" cy="395169"/>
          </a:xfrm>
          <a:prstGeom prst="curvedConnector4">
            <a:avLst>
              <a:gd name="adj1" fmla="val -69945"/>
              <a:gd name="adj2" fmla="val 38470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8888118" y="997527"/>
            <a:ext cx="1582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Creates Debt Contract 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50" name="Curved Connector 49"/>
          <p:cNvCxnSpPr/>
          <p:nvPr/>
        </p:nvCxnSpPr>
        <p:spPr>
          <a:xfrm rot="10800000">
            <a:off x="5678757" y="3093081"/>
            <a:ext cx="2260817" cy="605573"/>
          </a:xfrm>
          <a:prstGeom prst="curvedConnector3">
            <a:avLst>
              <a:gd name="adj1" fmla="val 9916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038423" y="3798359"/>
            <a:ext cx="2333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latin typeface="SF Pro Display" charset="0"/>
                <a:ea typeface="SF Pro Display" charset="0"/>
                <a:cs typeface="SF Pro Display" charset="0"/>
              </a:rPr>
              <a:t>Returns Debt Token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7939574" y="3983025"/>
            <a:ext cx="1994019" cy="2605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8289546" y="4243275"/>
            <a:ext cx="19068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latin typeface="SF Pro Display" charset="0"/>
                <a:ea typeface="SF Pro Display" charset="0"/>
                <a:cs typeface="SF Pro Display" charset="0"/>
              </a:rPr>
              <a:t>Disburses money to borrower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76" name="Title 1"/>
          <p:cNvSpPr>
            <a:spLocks noGrp="1"/>
          </p:cNvSpPr>
          <p:nvPr>
            <p:ph type="ctrTitle"/>
          </p:nvPr>
        </p:nvSpPr>
        <p:spPr>
          <a:xfrm>
            <a:off x="353821" y="332820"/>
            <a:ext cx="3268613" cy="664707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/>
              <a:t>Funding flow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694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2" descr="Box Logo"/>
          <p:cNvSpPr>
            <a:spLocks noChangeAspect="1" noChangeArrowheads="1"/>
          </p:cNvSpPr>
          <p:nvPr/>
        </p:nvSpPr>
        <p:spPr bwMode="auto">
          <a:xfrm>
            <a:off x="-129528" y="467571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-507" t="21462" r="507" b="56722"/>
          <a:stretch/>
        </p:blipFill>
        <p:spPr>
          <a:xfrm>
            <a:off x="4302336" y="2397459"/>
            <a:ext cx="4071422" cy="3172259"/>
          </a:xfrm>
          <a:prstGeom prst="rect">
            <a:avLst/>
          </a:prstGeom>
        </p:spPr>
      </p:pic>
      <p:pic>
        <p:nvPicPr>
          <p:cNvPr id="14338" name="Picture 2" descr="mage result for emoji pers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27" y="4980516"/>
            <a:ext cx="692727" cy="69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mage result for emoji pers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28" y="2719566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mage result for emoji pers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09" y="4952808"/>
            <a:ext cx="720436" cy="72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age result for emoji pers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600" y="5008224"/>
            <a:ext cx="692727" cy="69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mage result for emoji pers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382" y="4980516"/>
            <a:ext cx="720436" cy="72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mage result for emoji pers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09" y="5770228"/>
            <a:ext cx="692727" cy="69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mage result for emoji pers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27" y="5742519"/>
            <a:ext cx="720436" cy="72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nip and Round Single Corner Rectangle 2"/>
          <p:cNvSpPr/>
          <p:nvPr/>
        </p:nvSpPr>
        <p:spPr>
          <a:xfrm>
            <a:off x="4123765" y="2115671"/>
            <a:ext cx="4428564" cy="1165411"/>
          </a:xfrm>
          <a:prstGeom prst="snip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and Round Single Corner Rectangle 21"/>
          <p:cNvSpPr/>
          <p:nvPr/>
        </p:nvSpPr>
        <p:spPr>
          <a:xfrm>
            <a:off x="4123765" y="3281082"/>
            <a:ext cx="4428564" cy="2570424"/>
          </a:xfrm>
          <a:prstGeom prst="snip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284406" y="1721224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ERC-20 Contract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28257" y="5893070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Loan Contract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2151695" y="2520177"/>
            <a:ext cx="2301450" cy="8420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20398395">
            <a:off x="1746034" y="2248749"/>
            <a:ext cx="283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Receive </a:t>
            </a:r>
            <a:r>
              <a:rPr lang="en-US" b="1" smtClean="0">
                <a:latin typeface="SF Pro Display" charset="0"/>
                <a:ea typeface="SF Pro Display" charset="0"/>
                <a:cs typeface="SF Pro Display" charset="0"/>
              </a:rPr>
              <a:t>fractional share of repayment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pic>
        <p:nvPicPr>
          <p:cNvPr id="14342" name="Picture 6" descr="oman on Apple iOS 12.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9715" y="3310324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894434" y="4315282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Lender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257556" y="4584250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Borrower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50" name="Curved Connector 49"/>
          <p:cNvCxnSpPr/>
          <p:nvPr/>
        </p:nvCxnSpPr>
        <p:spPr>
          <a:xfrm rot="10800000">
            <a:off x="5678757" y="3093081"/>
            <a:ext cx="2260817" cy="605573"/>
          </a:xfrm>
          <a:prstGeom prst="curvedConnector3">
            <a:avLst>
              <a:gd name="adj1" fmla="val 9916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642173" y="3735712"/>
            <a:ext cx="2333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Repayment routed to debt token holders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 flipH="1" flipV="1">
            <a:off x="8180973" y="3735712"/>
            <a:ext cx="1930171" cy="1994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8710999" y="3935141"/>
            <a:ext cx="190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latin typeface="SF Pro Display" charset="0"/>
                <a:ea typeface="SF Pro Display" charset="0"/>
                <a:cs typeface="SF Pro Display" charset="0"/>
              </a:rPr>
              <a:t>Monthly Repayment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76" name="Title 1"/>
          <p:cNvSpPr>
            <a:spLocks noGrp="1"/>
          </p:cNvSpPr>
          <p:nvPr>
            <p:ph type="ctrTitle"/>
          </p:nvPr>
        </p:nvSpPr>
        <p:spPr>
          <a:xfrm>
            <a:off x="353821" y="332820"/>
            <a:ext cx="4684602" cy="664707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/>
              <a:t>Repayment Flow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03403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27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76549" y="2251461"/>
            <a:ext cx="4648486" cy="16927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SF Pro Display" charset="0"/>
                <a:ea typeface="SF Pro Display" charset="0"/>
                <a:cs typeface="SF Pro Display" charset="0"/>
              </a:rPr>
              <a:t>Trusted Decentralized Identity</a:t>
            </a:r>
          </a:p>
          <a:p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Oracle problem </a:t>
            </a:r>
            <a:r>
              <a:rPr lang="mr-IN" sz="1600" dirty="0" smtClean="0">
                <a:latin typeface="SF Pro Display" charset="0"/>
                <a:ea typeface="SF Pro Display" charset="0"/>
                <a:cs typeface="SF Pro Display" charset="0"/>
              </a:rPr>
              <a:t>–</a:t>
            </a:r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 how do you get, verify and validate a user’s identity and tie it to an on-chain entity (e.g. address)?</a:t>
            </a:r>
            <a:endParaRPr lang="en-US" sz="1600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89679" y="404538"/>
            <a:ext cx="5222226" cy="664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sz="4000" smtClean="0"/>
              <a:t>Decentralized Identity</a:t>
            </a:r>
            <a:endParaRPr lang="en-US" sz="4000" dirty="0"/>
          </a:p>
        </p:txBody>
      </p:sp>
      <p:sp>
        <p:nvSpPr>
          <p:cNvPr id="12" name="TextBox 11"/>
          <p:cNvSpPr txBox="1"/>
          <p:nvPr/>
        </p:nvSpPr>
        <p:spPr>
          <a:xfrm>
            <a:off x="676549" y="4280062"/>
            <a:ext cx="4648486" cy="169277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>
                    <a:lumMod val="85000"/>
                  </a:schemeClr>
                </a:solidFill>
                <a:latin typeface="SF Pro Display" charset="0"/>
                <a:ea typeface="SF Pro Display" charset="0"/>
                <a:cs typeface="SF Pro Display" charset="0"/>
              </a:rPr>
              <a:t>Decentralized + Private </a:t>
            </a:r>
            <a:br>
              <a:rPr lang="en-US" sz="2800" b="1" dirty="0" smtClean="0">
                <a:solidFill>
                  <a:schemeClr val="bg1">
                    <a:lumMod val="85000"/>
                  </a:schemeClr>
                </a:solidFill>
                <a:latin typeface="SF Pro Display" charset="0"/>
                <a:ea typeface="SF Pro Display" charset="0"/>
                <a:cs typeface="SF Pro Display" charset="0"/>
              </a:rPr>
            </a:br>
            <a:r>
              <a:rPr lang="en-US" sz="2800" b="1" dirty="0" smtClean="0">
                <a:solidFill>
                  <a:schemeClr val="bg1">
                    <a:lumMod val="85000"/>
                  </a:schemeClr>
                </a:solidFill>
                <a:latin typeface="SF Pro Display" charset="0"/>
                <a:ea typeface="SF Pro Display" charset="0"/>
                <a:cs typeface="SF Pro Display" charset="0"/>
              </a:rPr>
              <a:t>Data Storage</a:t>
            </a:r>
          </a:p>
          <a:p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  <a:latin typeface="SF Pro Display" charset="0"/>
                <a:ea typeface="SF Pro Display" charset="0"/>
                <a:cs typeface="SF Pro Display" charset="0"/>
              </a:rPr>
              <a:t>How do you verify data about users on chain, while still preserving data privacy?</a:t>
            </a:r>
          </a:p>
          <a:p>
            <a:endParaRPr lang="en-US" sz="1600" dirty="0">
              <a:solidFill>
                <a:schemeClr val="bg1">
                  <a:lumMod val="85000"/>
                </a:schemeClr>
              </a:solidFill>
              <a:latin typeface="SF Pro Display" charset="0"/>
              <a:ea typeface="SF Pro Display" charset="0"/>
              <a:cs typeface="SF Pro Display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070" y="3314087"/>
            <a:ext cx="2106535" cy="27026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6875" y="4120910"/>
            <a:ext cx="1793850" cy="7415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48753" y="1463233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Problem: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3929" y="1237129"/>
            <a:ext cx="0" cy="5109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687961" y="1463233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Solution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10962" y="2251461"/>
            <a:ext cx="4676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With Bloom as a base, leverage additional ID attestation from other providers</a:t>
            </a:r>
            <a:endParaRPr lang="en-US" dirty="0">
              <a:latin typeface="SF Pro Text" charset="0"/>
              <a:ea typeface="SF Pro Text" charset="0"/>
              <a:cs typeface="SF Pro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265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76549" y="2251461"/>
            <a:ext cx="4648486" cy="169277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>
                    <a:lumMod val="85000"/>
                  </a:schemeClr>
                </a:solidFill>
                <a:latin typeface="SF Pro Display" charset="0"/>
                <a:ea typeface="SF Pro Display" charset="0"/>
                <a:cs typeface="SF Pro Display" charset="0"/>
              </a:rPr>
              <a:t>Trusted Decentralized Identity</a:t>
            </a:r>
          </a:p>
          <a:p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  <a:latin typeface="SF Pro Display" charset="0"/>
                <a:ea typeface="SF Pro Display" charset="0"/>
                <a:cs typeface="SF Pro Display" charset="0"/>
              </a:rPr>
              <a:t>Oracle problem </a:t>
            </a:r>
            <a:r>
              <a:rPr lang="mr-IN" sz="1600" dirty="0" smtClean="0">
                <a:solidFill>
                  <a:schemeClr val="bg1">
                    <a:lumMod val="85000"/>
                  </a:schemeClr>
                </a:solidFill>
                <a:latin typeface="SF Pro Display" charset="0"/>
                <a:ea typeface="SF Pro Display" charset="0"/>
                <a:cs typeface="SF Pro Display" charset="0"/>
              </a:rPr>
              <a:t>–</a:t>
            </a:r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  <a:latin typeface="SF Pro Display" charset="0"/>
                <a:ea typeface="SF Pro Display" charset="0"/>
                <a:cs typeface="SF Pro Display" charset="0"/>
              </a:rPr>
              <a:t> how do you get, verify and validate a user’s identity and tie it to an on-chain entity (e.g. address)?</a:t>
            </a:r>
            <a:endParaRPr lang="en-US" sz="1600" dirty="0">
              <a:solidFill>
                <a:schemeClr val="bg1">
                  <a:lumMod val="85000"/>
                </a:schemeClr>
              </a:solidFill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89679" y="404538"/>
            <a:ext cx="5222226" cy="664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sz="4000" smtClean="0"/>
              <a:t>Decentralized Identity</a:t>
            </a:r>
            <a:endParaRPr lang="en-US" sz="4000" dirty="0"/>
          </a:p>
        </p:txBody>
      </p:sp>
      <p:sp>
        <p:nvSpPr>
          <p:cNvPr id="12" name="TextBox 11"/>
          <p:cNvSpPr txBox="1"/>
          <p:nvPr/>
        </p:nvSpPr>
        <p:spPr>
          <a:xfrm>
            <a:off x="676549" y="4280062"/>
            <a:ext cx="4648486" cy="16927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SF Pro Display" charset="0"/>
                <a:ea typeface="SF Pro Display" charset="0"/>
                <a:cs typeface="SF Pro Display" charset="0"/>
              </a:rPr>
              <a:t>Decentralized + Private </a:t>
            </a:r>
            <a:br>
              <a:rPr lang="en-US" sz="2800" b="1" dirty="0" smtClean="0">
                <a:latin typeface="SF Pro Display" charset="0"/>
                <a:ea typeface="SF Pro Display" charset="0"/>
                <a:cs typeface="SF Pro Display" charset="0"/>
              </a:rPr>
            </a:br>
            <a:r>
              <a:rPr lang="en-US" sz="2800" b="1" dirty="0" smtClean="0">
                <a:latin typeface="SF Pro Display" charset="0"/>
                <a:ea typeface="SF Pro Display" charset="0"/>
                <a:cs typeface="SF Pro Display" charset="0"/>
              </a:rPr>
              <a:t>Data Storage</a:t>
            </a:r>
          </a:p>
          <a:p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How do you verify data about users on chain, while still preserving data privacy?</a:t>
            </a:r>
          </a:p>
          <a:p>
            <a:endParaRPr lang="en-US" sz="1600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48753" y="1463233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Problem: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3929" y="1237129"/>
            <a:ext cx="0" cy="5109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687961" y="1463233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Solution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pic>
        <p:nvPicPr>
          <p:cNvPr id="11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xmlns="" id="{FBC76D31-C983-42EA-A1EA-5393C045C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317" y="3944232"/>
            <a:ext cx="982195" cy="982195"/>
          </a:xfrm>
          <a:prstGeom prst="rect">
            <a:avLst/>
          </a:prstGeom>
        </p:spPr>
      </p:pic>
      <p:pic>
        <p:nvPicPr>
          <p:cNvPr id="13" name="Picture 14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22644681-E2A4-4B26-A490-D6AF153BA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824" y="4926427"/>
            <a:ext cx="1553182" cy="975687"/>
          </a:xfrm>
          <a:prstGeom prst="rect">
            <a:avLst/>
          </a:prstGeom>
        </p:spPr>
      </p:pic>
      <p:pic>
        <p:nvPicPr>
          <p:cNvPr id="14" name="Picture 13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E368F16C-42E4-4B91-908D-20C72319F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8147" y="3996375"/>
            <a:ext cx="1300891" cy="1300891"/>
          </a:xfrm>
          <a:prstGeom prst="rect">
            <a:avLst/>
          </a:prstGeom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xmlns="" id="{35A5FD5D-2DFB-41D2-B223-00B4EF1DDA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9865" y="5297266"/>
            <a:ext cx="1537457" cy="763966"/>
          </a:xfrm>
          <a:prstGeom prst="rect">
            <a:avLst/>
          </a:prstGeom>
        </p:spPr>
      </p:pic>
      <p:pic>
        <p:nvPicPr>
          <p:cNvPr id="17" name="Picture 16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3BF96D7F-B774-4C6D-973E-004884C7AE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6083" y="4497802"/>
            <a:ext cx="857250" cy="8572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910962" y="2251461"/>
            <a:ext cx="4676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&lt;&lt;Edit here&gt;&gt;</a:t>
            </a:r>
            <a:endParaRPr lang="en-US" dirty="0">
              <a:latin typeface="SF Pro Text" charset="0"/>
              <a:ea typeface="SF Pro Text" charset="0"/>
              <a:cs typeface="SF Pro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331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Hi!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58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89679" y="404538"/>
            <a:ext cx="5222226" cy="664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sz="4000" dirty="0" err="1" smtClean="0"/>
              <a:t>Stablecoin</a:t>
            </a:r>
            <a:r>
              <a:rPr lang="en-US" sz="4000" dirty="0" smtClean="0"/>
              <a:t> Interest Rates</a:t>
            </a: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2348753" y="1463233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Problem: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3929" y="1237129"/>
            <a:ext cx="0" cy="5109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687961" y="1463233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Solution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10962" y="2251461"/>
            <a:ext cx="4676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Fiat-collateralized </a:t>
            </a:r>
            <a:r>
              <a:rPr lang="en-US" dirty="0" err="1" smtClean="0">
                <a:latin typeface="SF Pro Text" charset="0"/>
                <a:ea typeface="SF Pro Text" charset="0"/>
                <a:cs typeface="SF Pro Text" charset="0"/>
              </a:rPr>
              <a:t>stablecoins</a:t>
            </a:r>
            <a:r>
              <a:rPr lang="en-US" dirty="0">
                <a:latin typeface="SF Pro Text" charset="0"/>
                <a:ea typeface="SF Pro Text" charset="0"/>
                <a:cs typeface="SF Pro Text" charset="0"/>
              </a:rPr>
              <a:t> </a:t>
            </a:r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are unaffected by MKR stability fees and provide more predictability over 10-year term</a:t>
            </a:r>
            <a:endParaRPr lang="en-US" dirty="0"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9952" y="2188561"/>
            <a:ext cx="497840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SF Pro Display" charset="0"/>
                <a:ea typeface="SF Pro Display" charset="0"/>
                <a:cs typeface="SF Pro Display" charset="0"/>
              </a:rPr>
              <a:t>Dai Interest Rate Instability</a:t>
            </a:r>
            <a:endParaRPr lang="en-US" sz="2800" dirty="0" smtClean="0">
              <a:latin typeface="SF Pro Display" charset="0"/>
              <a:ea typeface="SF Pro Display" charset="0"/>
              <a:cs typeface="SF Pro Display" charset="0"/>
            </a:endParaRPr>
          </a:p>
          <a:p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With the Dai stability fees causing interest rates to rise to 14.5%, how can we issue low-interest loans using </a:t>
            </a:r>
            <a:r>
              <a:rPr lang="en-US" sz="1600" dirty="0" err="1" smtClean="0">
                <a:latin typeface="SF Pro Display" charset="0"/>
                <a:ea typeface="SF Pro Display" charset="0"/>
                <a:cs typeface="SF Pro Display" charset="0"/>
              </a:rPr>
              <a:t>Stablecoins</a:t>
            </a:r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?</a:t>
            </a:r>
          </a:p>
          <a:p>
            <a:endParaRPr lang="en-US" sz="2000" dirty="0" smtClean="0">
              <a:latin typeface="SF Pro Display" charset="0"/>
              <a:ea typeface="SF Pro Display" charset="0"/>
              <a:cs typeface="SF Pro Display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617" y="4497802"/>
            <a:ext cx="4256572" cy="1678252"/>
          </a:xfrm>
          <a:prstGeom prst="rect">
            <a:avLst/>
          </a:prstGeom>
        </p:spPr>
      </p:pic>
      <p:sp>
        <p:nvSpPr>
          <p:cNvPr id="20" name="Title 1"/>
          <p:cNvSpPr txBox="1">
            <a:spLocks/>
          </p:cNvSpPr>
          <p:nvPr/>
        </p:nvSpPr>
        <p:spPr>
          <a:xfrm>
            <a:off x="4429012" y="4212830"/>
            <a:ext cx="1162707" cy="664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sz="2400" dirty="0" smtClean="0"/>
              <a:t>14.5%</a:t>
            </a:r>
            <a:endParaRPr lang="en-US" sz="24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962" y="3870686"/>
            <a:ext cx="1956082" cy="2509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2114" y="4725932"/>
            <a:ext cx="2044269" cy="79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71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89678" y="404538"/>
            <a:ext cx="8477365" cy="664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sz="4000" smtClean="0"/>
              <a:t>Fractional Ownership &amp; Crowdfunding</a:t>
            </a: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2348753" y="1463233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Problem: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3929" y="1237129"/>
            <a:ext cx="0" cy="5109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687961" y="1463233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Solution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10962" y="2251461"/>
            <a:ext cx="46760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We utilize ERC-20 smart contracts typically used for crowdfunding, and repurpose it to issue fractional share debt tokens that repayments are routed to</a:t>
            </a:r>
            <a:endParaRPr lang="en-US" dirty="0"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9308" y="2099299"/>
            <a:ext cx="4617589" cy="2369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SF Pro Display" charset="0"/>
                <a:ea typeface="SF Pro Display" charset="0"/>
                <a:cs typeface="SF Pro Display" charset="0"/>
              </a:rPr>
              <a:t>Tracking fractional ownership and managing flow of funds</a:t>
            </a:r>
          </a:p>
          <a:p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A crowdfunded loan requires a lot of flow-of-funds operation to keep track of fractional ownership of loan, route repayments correctly to fractional share owners, and track debt obligations to each owner</a:t>
            </a:r>
            <a:endParaRPr lang="en-US" sz="1600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4954" y="4147685"/>
            <a:ext cx="3279508" cy="166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69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89678" y="404538"/>
            <a:ext cx="8477365" cy="664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sz="4000" dirty="0" smtClean="0"/>
              <a:t>UX &amp; </a:t>
            </a:r>
            <a:r>
              <a:rPr lang="en-US" sz="4000" dirty="0" err="1" smtClean="0"/>
              <a:t>Blockchain</a:t>
            </a: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2348753" y="1463233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Problem: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3929" y="1237129"/>
            <a:ext cx="0" cy="5109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687961" y="1463233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Solution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10962" y="2251461"/>
            <a:ext cx="46760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Clean UX that matches what they expect from their loan providers. Meta-transactions (where smart contract takes care of gas costs) abstracts need to understand </a:t>
            </a:r>
            <a:r>
              <a:rPr lang="en-US" dirty="0" err="1" smtClean="0">
                <a:latin typeface="SF Pro Text" charset="0"/>
                <a:ea typeface="SF Pro Text" charset="0"/>
                <a:cs typeface="SF Pro Text" charset="0"/>
              </a:rPr>
              <a:t>blockchain</a:t>
            </a:r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 mechanics </a:t>
            </a:r>
            <a:endParaRPr lang="en-US" dirty="0"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9308" y="2099299"/>
            <a:ext cx="4617589" cy="21852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SF Pro Display" charset="0"/>
                <a:ea typeface="SF Pro Display" charset="0"/>
                <a:cs typeface="SF Pro Display" charset="0"/>
              </a:rPr>
              <a:t>Typical user doesn’t understand </a:t>
            </a:r>
            <a:r>
              <a:rPr lang="en-US" sz="2800" b="1" dirty="0" err="1" smtClean="0">
                <a:latin typeface="SF Pro Display" charset="0"/>
                <a:ea typeface="SF Pro Display" charset="0"/>
                <a:cs typeface="SF Pro Display" charset="0"/>
              </a:rPr>
              <a:t>blockchain</a:t>
            </a:r>
            <a:r>
              <a:rPr lang="en-US" sz="2800" b="1" dirty="0" smtClean="0">
                <a:latin typeface="SF Pro Display" charset="0"/>
                <a:ea typeface="SF Pro Display" charset="0"/>
                <a:cs typeface="SF Pro Display" charset="0"/>
              </a:rPr>
              <a:t> </a:t>
            </a:r>
          </a:p>
          <a:p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For most emerging market economies, users don’t understand </a:t>
            </a:r>
            <a:r>
              <a:rPr lang="en-US" sz="1600" dirty="0" err="1" smtClean="0">
                <a:latin typeface="SF Pro Display" charset="0"/>
                <a:ea typeface="SF Pro Display" charset="0"/>
                <a:cs typeface="SF Pro Display" charset="0"/>
              </a:rPr>
              <a:t>blockchain</a:t>
            </a:r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, private keys, or transactions. How do we abstract the details away from them, such that it’s no different from a real-world loan provider?</a:t>
            </a:r>
            <a:endParaRPr lang="en-US" sz="1600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961" y="4414978"/>
            <a:ext cx="3071937" cy="157478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175"/>
          <a:stretch/>
        </p:blipFill>
        <p:spPr>
          <a:xfrm>
            <a:off x="6910962" y="4059371"/>
            <a:ext cx="1378651" cy="228599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85495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223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5212" y="619433"/>
            <a:ext cx="8716297" cy="2757948"/>
          </a:xfrm>
        </p:spPr>
        <p:txBody>
          <a:bodyPr>
            <a:normAutofit fontScale="90000"/>
          </a:bodyPr>
          <a:lstStyle/>
          <a:p>
            <a:pPr algn="r"/>
            <a:r>
              <a:rPr lang="en-US" sz="5300" b="0" dirty="0" smtClean="0">
                <a:solidFill>
                  <a:schemeClr val="bg1">
                    <a:lumMod val="85000"/>
                  </a:schemeClr>
                </a:solidFill>
              </a:rPr>
              <a:t>“Credit is fundamentally broken when crossing borders”</a:t>
            </a:r>
            <a:r>
              <a:rPr lang="en-US" sz="2400" b="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2400" b="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b="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2400" b="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Cameron Stevens</a:t>
            </a:r>
            <a:b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Founder, Prodigy Finance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625209" y="2690047"/>
            <a:ext cx="2920181" cy="1548581"/>
          </a:xfrm>
          <a:prstGeom prst="roundRect">
            <a:avLst>
              <a:gd name="adj" fmla="val 958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SF Pro Display Light" charset="0"/>
                <a:ea typeface="SF Pro Display Light" charset="0"/>
                <a:cs typeface="SF Pro Display Light" charset="0"/>
              </a:rPr>
              <a:t>Global credit history and identity-as-collateral</a:t>
            </a:r>
            <a:endParaRPr lang="en-US" sz="2000" dirty="0">
              <a:latin typeface="SF Pro Display Light" charset="0"/>
              <a:ea typeface="SF Pro Display Light" charset="0"/>
              <a:cs typeface="SF Pro Display Light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565055" y="4542503"/>
            <a:ext cx="2920181" cy="1548581"/>
          </a:xfrm>
          <a:prstGeom prst="roundRect">
            <a:avLst>
              <a:gd name="adj" fmla="val 958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SF Pro Display Light" charset="0"/>
                <a:ea typeface="SF Pro Display Light" charset="0"/>
                <a:cs typeface="SF Pro Display Light" charset="0"/>
              </a:rPr>
              <a:t>Free (i.e. $0) money movement and servicing</a:t>
            </a:r>
            <a:endParaRPr lang="en-US" sz="2000" dirty="0">
              <a:latin typeface="SF Pro Display Light" charset="0"/>
              <a:ea typeface="SF Pro Display Light" charset="0"/>
              <a:cs typeface="SF Pro Display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878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5212" y="619433"/>
            <a:ext cx="8716297" cy="2757948"/>
          </a:xfrm>
        </p:spPr>
        <p:txBody>
          <a:bodyPr>
            <a:normAutofit fontScale="90000"/>
          </a:bodyPr>
          <a:lstStyle/>
          <a:p>
            <a:pPr algn="r"/>
            <a:r>
              <a:rPr lang="en-US" sz="5300" b="0" dirty="0" smtClean="0">
                <a:solidFill>
                  <a:schemeClr val="bg1">
                    <a:lumMod val="85000"/>
                  </a:schemeClr>
                </a:solidFill>
              </a:rPr>
              <a:t>“Credit is fundamentally broken when crossing borders”</a:t>
            </a:r>
            <a:r>
              <a:rPr lang="en-US" sz="2400" b="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2400" b="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b="0" dirty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2400" b="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Cameron Stevens</a:t>
            </a:r>
            <a:b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Founder, Prodigy Finance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625209" y="2690047"/>
            <a:ext cx="2920181" cy="1548581"/>
          </a:xfrm>
          <a:prstGeom prst="roundRect">
            <a:avLst>
              <a:gd name="adj" fmla="val 958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SF Pro Display Light" charset="0"/>
                <a:ea typeface="SF Pro Display Light" charset="0"/>
                <a:cs typeface="SF Pro Display Light" charset="0"/>
              </a:rPr>
              <a:t>Global credit history and identity-as-collateral</a:t>
            </a:r>
            <a:endParaRPr lang="en-US" sz="2000" dirty="0">
              <a:latin typeface="SF Pro Display Light" charset="0"/>
              <a:ea typeface="SF Pro Display Light" charset="0"/>
              <a:cs typeface="SF Pro Display Light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565055" y="4542503"/>
            <a:ext cx="2920181" cy="1548581"/>
          </a:xfrm>
          <a:prstGeom prst="roundRect">
            <a:avLst>
              <a:gd name="adj" fmla="val 958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SF Pro Display Light" charset="0"/>
                <a:ea typeface="SF Pro Display Light" charset="0"/>
                <a:cs typeface="SF Pro Display Light" charset="0"/>
              </a:rPr>
              <a:t>Free (i.e. $0) money movement and servicing</a:t>
            </a:r>
            <a:endParaRPr lang="en-US" sz="2000" dirty="0">
              <a:latin typeface="SF Pro Display Light" charset="0"/>
              <a:ea typeface="SF Pro Display Light" charset="0"/>
              <a:cs typeface="SF Pro Display Light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1731" y="1660374"/>
            <a:ext cx="2353478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Identity (if it can be verified</a:t>
            </a:r>
            <a:r>
              <a:rPr lang="en-US" sz="1400" smtClean="0">
                <a:latin typeface="SF Pro Text" charset="0"/>
                <a:ea typeface="SF Pro Text" charset="0"/>
                <a:cs typeface="SF Pro Text" charset="0"/>
              </a:rPr>
              <a:t>) can be used globally </a:t>
            </a:r>
            <a:endParaRPr lang="en-US" sz="1400" b="1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1887794" y="2231449"/>
            <a:ext cx="840655" cy="4585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12734" y="2778331"/>
            <a:ext cx="2043768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Unsecured cross-border loans can use identity as collateral</a:t>
            </a:r>
            <a:endParaRPr lang="en-US" sz="1400" b="1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2072149" y="3516995"/>
            <a:ext cx="553060" cy="1396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12733" y="4076060"/>
            <a:ext cx="2206001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Identity can be innovated on: </a:t>
            </a:r>
            <a:r>
              <a:rPr lang="en-US" sz="1400" smtClean="0">
                <a:latin typeface="SF Pro Text" charset="0"/>
                <a:ea typeface="SF Pro Text" charset="0"/>
                <a:cs typeface="SF Pro Text" charset="0"/>
              </a:rPr>
              <a:t>pooled identity for group credit, </a:t>
            </a: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socially attested loans </a:t>
            </a:r>
            <a:r>
              <a:rPr lang="en-US" sz="1400" dirty="0" err="1" smtClean="0">
                <a:latin typeface="SF Pro Text" charset="0"/>
                <a:ea typeface="SF Pro Text" charset="0"/>
                <a:cs typeface="SF Pro Text" charset="0"/>
              </a:rPr>
              <a:t>etc</a:t>
            </a:r>
            <a:endParaRPr lang="en-US" sz="1400" b="1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2181535" y="4255659"/>
            <a:ext cx="546915" cy="273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97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5212" y="619433"/>
            <a:ext cx="8716297" cy="2757948"/>
          </a:xfrm>
        </p:spPr>
        <p:txBody>
          <a:bodyPr>
            <a:normAutofit fontScale="90000"/>
          </a:bodyPr>
          <a:lstStyle/>
          <a:p>
            <a:pPr algn="r"/>
            <a:r>
              <a:rPr lang="en-US" sz="5300" b="0" dirty="0" smtClean="0">
                <a:solidFill>
                  <a:schemeClr val="bg1">
                    <a:lumMod val="85000"/>
                  </a:schemeClr>
                </a:solidFill>
              </a:rPr>
              <a:t>“Credit is fundamentally broken when crossing borders”</a:t>
            </a:r>
            <a:r>
              <a:rPr lang="en-US" sz="2400" b="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2400" b="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b="0" dirty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2400" b="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Cameron Stevens</a:t>
            </a:r>
            <a:b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Founder, Prodigy Finance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625209" y="2690047"/>
            <a:ext cx="2920181" cy="1548581"/>
          </a:xfrm>
          <a:prstGeom prst="roundRect">
            <a:avLst>
              <a:gd name="adj" fmla="val 958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SF Pro Display Light" charset="0"/>
                <a:ea typeface="SF Pro Display Light" charset="0"/>
                <a:cs typeface="SF Pro Display Light" charset="0"/>
              </a:rPr>
              <a:t>Global Credit Reputation </a:t>
            </a:r>
            <a:br>
              <a:rPr lang="en-US" sz="2000" b="1" dirty="0" smtClean="0">
                <a:latin typeface="SF Pro Display Light" charset="0"/>
                <a:ea typeface="SF Pro Display Light" charset="0"/>
                <a:cs typeface="SF Pro Display Light" charset="0"/>
              </a:rPr>
            </a:br>
            <a:r>
              <a:rPr lang="en-US" dirty="0" smtClean="0">
                <a:latin typeface="SF Pro Display Light" charset="0"/>
                <a:ea typeface="SF Pro Display Light" charset="0"/>
                <a:cs typeface="SF Pro Display Light" charset="0"/>
              </a:rPr>
              <a:t>“identity-as-collateral”</a:t>
            </a:r>
            <a:endParaRPr lang="en-US" dirty="0">
              <a:latin typeface="SF Pro Display Light" charset="0"/>
              <a:ea typeface="SF Pro Display Light" charset="0"/>
              <a:cs typeface="SF Pro Display Light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565055" y="4542503"/>
            <a:ext cx="2920181" cy="1548581"/>
          </a:xfrm>
          <a:prstGeom prst="roundRect">
            <a:avLst>
              <a:gd name="adj" fmla="val 958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SF Pro Display Light" charset="0"/>
                <a:ea typeface="SF Pro Display Light" charset="0"/>
                <a:cs typeface="SF Pro Display Light" charset="0"/>
              </a:rPr>
              <a:t>Free (i.e. $0)</a:t>
            </a:r>
            <a:r>
              <a:rPr lang="en-US" sz="2000" dirty="0" smtClean="0">
                <a:latin typeface="SF Pro Display Light" charset="0"/>
                <a:ea typeface="SF Pro Display Light" charset="0"/>
                <a:cs typeface="SF Pro Display Light" charset="0"/>
              </a:rPr>
              <a:t> money movement and servicing</a:t>
            </a:r>
            <a:endParaRPr lang="en-US" sz="2000" dirty="0">
              <a:latin typeface="SF Pro Display Light" charset="0"/>
              <a:ea typeface="SF Pro Display Light" charset="0"/>
              <a:cs typeface="SF Pro Display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26011" y="3539962"/>
            <a:ext cx="2585881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Reduce servicing fees to near 0% </a:t>
            </a:r>
            <a:r>
              <a:rPr lang="en-US" sz="1400" smtClean="0">
                <a:latin typeface="SF Pro Text" charset="0"/>
                <a:ea typeface="SF Pro Text" charset="0"/>
                <a:cs typeface="SF Pro Text" charset="0"/>
              </a:rPr>
              <a:t>on origination and repayments</a:t>
            </a:r>
            <a:endParaRPr lang="en-US" sz="1400" b="1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8485236" y="3945197"/>
            <a:ext cx="540775" cy="5973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106016" y="4578129"/>
            <a:ext cx="2029014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Free ($0) movement of money across borders</a:t>
            </a:r>
            <a:endParaRPr lang="en-US" sz="1400" b="1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2" name="Straight Arrow Connector 11"/>
          <p:cNvCxnSpPr>
            <a:endCxn id="11" idx="1"/>
          </p:cNvCxnSpPr>
          <p:nvPr/>
        </p:nvCxnSpPr>
        <p:spPr>
          <a:xfrm flipV="1">
            <a:off x="8485236" y="4947461"/>
            <a:ext cx="620780" cy="508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106016" y="5574267"/>
            <a:ext cx="216175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Automatic tracking of repayments and flow-of-funds handling</a:t>
            </a:r>
            <a:endParaRPr lang="en-US" sz="1400" b="1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8485236" y="5566266"/>
            <a:ext cx="620780" cy="229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71731" y="1660374"/>
            <a:ext cx="2353478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Identity (if it can be verified</a:t>
            </a:r>
            <a:r>
              <a:rPr lang="en-US" sz="1400" smtClean="0">
                <a:latin typeface="SF Pro Text" charset="0"/>
                <a:ea typeface="SF Pro Text" charset="0"/>
                <a:cs typeface="SF Pro Text" charset="0"/>
              </a:rPr>
              <a:t>) can be used globally </a:t>
            </a:r>
            <a:endParaRPr lang="en-US" sz="1400" b="1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1887794" y="2231449"/>
            <a:ext cx="840655" cy="4585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12734" y="2778331"/>
            <a:ext cx="2043768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Unsecured cross-border loans can use identity as collateral</a:t>
            </a:r>
            <a:endParaRPr lang="en-US" sz="1400" b="1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2072149" y="3516995"/>
            <a:ext cx="553060" cy="1396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12733" y="4076060"/>
            <a:ext cx="2206001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Identity can be innovated on: </a:t>
            </a:r>
            <a:r>
              <a:rPr lang="en-US" sz="1400" smtClean="0">
                <a:latin typeface="SF Pro Text" charset="0"/>
                <a:ea typeface="SF Pro Text" charset="0"/>
                <a:cs typeface="SF Pro Text" charset="0"/>
              </a:rPr>
              <a:t>pooled identity for group credit, </a:t>
            </a: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socially attested loans </a:t>
            </a:r>
            <a:r>
              <a:rPr lang="en-US" sz="1400" dirty="0" err="1" smtClean="0">
                <a:latin typeface="SF Pro Text" charset="0"/>
                <a:ea typeface="SF Pro Text" charset="0"/>
                <a:cs typeface="SF Pro Text" charset="0"/>
              </a:rPr>
              <a:t>etc</a:t>
            </a:r>
            <a:endParaRPr lang="en-US" sz="1400" b="1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2181535" y="4255659"/>
            <a:ext cx="546915" cy="273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354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enable-loans-staging.herokuapp.com/static/media/world_dotted_map.8095d16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562" y="1640686"/>
            <a:ext cx="6631142" cy="374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1619193" y="2190770"/>
            <a:ext cx="1830589" cy="6217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8464" y="1821438"/>
            <a:ext cx="142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latin typeface="SF Pro Text" charset="0"/>
                <a:ea typeface="SF Pro Text" charset="0"/>
                <a:cs typeface="SF Pro Text" charset="0"/>
              </a:rPr>
              <a:t>Thomas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777345" y="1384401"/>
            <a:ext cx="272935" cy="2217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97875" y="846797"/>
            <a:ext cx="142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Anthony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8317423" y="4235779"/>
            <a:ext cx="1125268" cy="9748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484092" y="5210677"/>
            <a:ext cx="142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Daniel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8456343" y="3536998"/>
            <a:ext cx="2068222" cy="5289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659541" y="3167666"/>
            <a:ext cx="142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Ines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39" y="775079"/>
            <a:ext cx="991241" cy="10292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3707" y="5646055"/>
            <a:ext cx="737583" cy="96307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3314" name="Picture 2" descr="idya Imanest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12" y="3638348"/>
            <a:ext cx="855257" cy="85525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205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Ines’ story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9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6045"/>
          <a:stretch/>
        </p:blipFill>
        <p:spPr>
          <a:xfrm>
            <a:off x="7429895" y="1060652"/>
            <a:ext cx="4168000" cy="23445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395" y="135139"/>
            <a:ext cx="295755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Ines’ Story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895" y="3405153"/>
            <a:ext cx="4160553" cy="2472130"/>
          </a:xfrm>
          <a:prstGeom prst="rect">
            <a:avLst/>
          </a:prstGeom>
        </p:spPr>
      </p:pic>
      <p:pic>
        <p:nvPicPr>
          <p:cNvPr id="5" name="Picture 4" descr="https://enable-loans-staging.herokuapp.com/static/media/world_dotted_map.8095d16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081" y="3842467"/>
            <a:ext cx="4146805" cy="23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1342103" y="2823717"/>
            <a:ext cx="737420" cy="15565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1497" y="2043111"/>
            <a:ext cx="342713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New York</a:t>
            </a:r>
            <a:b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Cornell University, Masters in HR</a:t>
            </a:r>
            <a:b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US$60,000 due on May 20th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489290" y="1460702"/>
            <a:ext cx="811162" cy="2460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298800" y="281509"/>
            <a:ext cx="25485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Background</a:t>
            </a:r>
            <a:b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Executive in Indonesia (Head of HR), with credit history in Indonesia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31161" y="1476286"/>
            <a:ext cx="25485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Family</a:t>
            </a:r>
            <a:b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Husband is also from Indonesia, currently doing a PhD in the US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947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6045"/>
          <a:stretch/>
        </p:blipFill>
        <p:spPr>
          <a:xfrm>
            <a:off x="7429895" y="1060652"/>
            <a:ext cx="4168000" cy="23445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395" y="135139"/>
            <a:ext cx="309233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Ines’ Story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895" y="3405153"/>
            <a:ext cx="4160553" cy="2472130"/>
          </a:xfrm>
          <a:prstGeom prst="rect">
            <a:avLst/>
          </a:prstGeom>
        </p:spPr>
      </p:pic>
      <p:pic>
        <p:nvPicPr>
          <p:cNvPr id="5" name="Picture 4" descr="https://enable-loans-staging.herokuapp.com/static/media/world_dotted_map.8095d16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40" y="2847249"/>
            <a:ext cx="3716884" cy="210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503360" y="489574"/>
            <a:ext cx="3427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$60,000 due May 20th</a:t>
            </a:r>
            <a:b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Cornell University, Masters </a:t>
            </a:r>
            <a:r>
              <a:rPr lang="en-US" sz="1400" smtClean="0">
                <a:latin typeface="SF Pro Text" charset="0"/>
                <a:ea typeface="SF Pro Text" charset="0"/>
                <a:cs typeface="SF Pro Text" charset="0"/>
              </a:rPr>
              <a:t>in HR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5644" y="4743023"/>
            <a:ext cx="3138081" cy="18774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No access to capital</a:t>
            </a:r>
            <a:b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No low-interest rate federal student loan programs, private and state-owned banks only tend to give out small loans (&lt;$3,000) and don’t fund $60,000 loans over 10 </a:t>
            </a:r>
            <a:r>
              <a:rPr lang="en-US" sz="1400" smtClean="0">
                <a:latin typeface="SF Pro Text" charset="0"/>
                <a:ea typeface="SF Pro Text" charset="0"/>
                <a:cs typeface="SF Pro Text" charset="0"/>
              </a:rPr>
              <a:t>years unless it’s a mortgage or commercial loan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965112" y="4266737"/>
            <a:ext cx="1282423" cy="4762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19645" y="1469566"/>
            <a:ext cx="2655780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High domestic interest rates</a:t>
            </a:r>
            <a:b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Secured: </a:t>
            </a:r>
            <a:r>
              <a:rPr lang="en-US" sz="1400" b="1" dirty="0" smtClean="0">
                <a:latin typeface="SF Pro Text" charset="0"/>
                <a:ea typeface="SF Pro Text" charset="0"/>
                <a:cs typeface="SF Pro Text" charset="0"/>
              </a:rPr>
              <a:t>9.9% - 12.5% </a:t>
            </a:r>
          </a:p>
          <a:p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Unsecured: </a:t>
            </a:r>
            <a:r>
              <a:rPr lang="en-US" sz="1400" b="1" dirty="0" smtClean="0">
                <a:latin typeface="SF Pro Text" charset="0"/>
                <a:ea typeface="SF Pro Text" charset="0"/>
                <a:cs typeface="SF Pro Text" charset="0"/>
              </a:rPr>
              <a:t>17% - 30+%</a:t>
            </a:r>
          </a:p>
          <a:p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Inflation: 2.5-2.57%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64279" y="4132769"/>
            <a:ext cx="133927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SF Pro Text" charset="0"/>
                <a:ea typeface="SF Pro Text" charset="0"/>
                <a:cs typeface="SF Pro Text" charset="0"/>
              </a:rPr>
              <a:t>Indonesia</a:t>
            </a:r>
            <a:endParaRPr lang="en-US" sz="1050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7" name="Straight Arrow Connector 16"/>
          <p:cNvCxnSpPr>
            <a:stCxn id="14" idx="2"/>
          </p:cNvCxnSpPr>
          <p:nvPr/>
        </p:nvCxnSpPr>
        <p:spPr>
          <a:xfrm>
            <a:off x="4247535" y="2762228"/>
            <a:ext cx="249076" cy="12988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496611" y="5173910"/>
            <a:ext cx="2684207" cy="1446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Lender’s Fees</a:t>
            </a:r>
            <a:b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Traditional lenders charge origination fees (3-5% of loan amount) on top of interest to cover their operations. For a $60,000 loan, that’s $3,000.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23" name="Straight Arrow Connector 22"/>
          <p:cNvCxnSpPr>
            <a:stCxn id="22" idx="0"/>
          </p:cNvCxnSpPr>
          <p:nvPr/>
        </p:nvCxnSpPr>
        <p:spPr>
          <a:xfrm flipH="1" flipV="1">
            <a:off x="4738296" y="4409768"/>
            <a:ext cx="1100419" cy="7641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689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6045"/>
          <a:stretch/>
        </p:blipFill>
        <p:spPr>
          <a:xfrm>
            <a:off x="7429895" y="1060652"/>
            <a:ext cx="4168000" cy="23445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895" y="3405153"/>
            <a:ext cx="4160553" cy="2472130"/>
          </a:xfrm>
          <a:prstGeom prst="rect">
            <a:avLst/>
          </a:prstGeom>
        </p:spPr>
      </p:pic>
      <p:pic>
        <p:nvPicPr>
          <p:cNvPr id="5" name="Picture 4" descr="https://enable-loans-staging.herokuapp.com/static/media/world_dotted_map.8095d16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40" y="2847249"/>
            <a:ext cx="3716884" cy="210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366303" y="1779215"/>
            <a:ext cx="4902724" cy="800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Cost of sending money to the US</a:t>
            </a:r>
            <a:b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Domestic bank fees and US bank fees can amount up to 5% or more. For a $60,000 loan, that’s $3,000</a:t>
            </a:r>
            <a:endParaRPr lang="en-US" sz="1400" b="1" dirty="0"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64279" y="4132769"/>
            <a:ext cx="133927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SF Pro Text" charset="0"/>
                <a:ea typeface="SF Pro Text" charset="0"/>
                <a:cs typeface="SF Pro Text" charset="0"/>
              </a:rPr>
              <a:t>Indonesia</a:t>
            </a:r>
            <a:endParaRPr lang="en-US" sz="1050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7" name="Straight Arrow Connector 16"/>
          <p:cNvCxnSpPr>
            <a:stCxn id="14" idx="2"/>
          </p:cNvCxnSpPr>
          <p:nvPr/>
        </p:nvCxnSpPr>
        <p:spPr>
          <a:xfrm flipH="1">
            <a:off x="3598607" y="2579434"/>
            <a:ext cx="219058" cy="796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2486683" y="3515895"/>
            <a:ext cx="2012978" cy="7553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 txBox="1">
            <a:spLocks/>
          </p:cNvSpPr>
          <p:nvPr/>
        </p:nvSpPr>
        <p:spPr>
          <a:xfrm>
            <a:off x="381395" y="135139"/>
            <a:ext cx="30923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smtClean="0"/>
              <a:t>Ines’ Story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503360" y="489574"/>
            <a:ext cx="3427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$60,000 due May 20th</a:t>
            </a:r>
            <a:b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Cornell University, Masters </a:t>
            </a:r>
            <a:r>
              <a:rPr lang="en-US" sz="1400" smtClean="0">
                <a:latin typeface="SF Pro Text" charset="0"/>
                <a:ea typeface="SF Pro Text" charset="0"/>
                <a:cs typeface="SF Pro Text" charset="0"/>
              </a:rPr>
              <a:t>in HR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250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6045"/>
          <a:stretch/>
        </p:blipFill>
        <p:spPr>
          <a:xfrm>
            <a:off x="7429895" y="1060652"/>
            <a:ext cx="4168000" cy="23445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895" y="3405153"/>
            <a:ext cx="4160553" cy="2472130"/>
          </a:xfrm>
          <a:prstGeom prst="rect">
            <a:avLst/>
          </a:prstGeom>
        </p:spPr>
      </p:pic>
      <p:pic>
        <p:nvPicPr>
          <p:cNvPr id="5" name="Picture 4" descr="https://enable-loans-staging.herokuapp.com/static/media/world_dotted_map.8095d16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40" y="2847249"/>
            <a:ext cx="3716884" cy="210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364279" y="4132769"/>
            <a:ext cx="133927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SF Pro Text" charset="0"/>
                <a:ea typeface="SF Pro Text" charset="0"/>
                <a:cs typeface="SF Pro Text" charset="0"/>
              </a:rPr>
              <a:t>Indonesia</a:t>
            </a:r>
            <a:endParaRPr lang="en-US" sz="1050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684761" y="3805084"/>
            <a:ext cx="792969" cy="114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35644" y="1372085"/>
            <a:ext cx="3587427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Immigrants have no credit history</a:t>
            </a:r>
            <a:b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Credit score and financial reputation in Indonesia doesn’t follow Ines to the US, despite being an executive in Indonesia</a:t>
            </a:r>
            <a:endParaRPr lang="en-US" sz="1400" b="1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5" name="Straight Arrow Connector 14"/>
          <p:cNvCxnSpPr>
            <a:stCxn id="13" idx="2"/>
          </p:cNvCxnSpPr>
          <p:nvPr/>
        </p:nvCxnSpPr>
        <p:spPr>
          <a:xfrm>
            <a:off x="2129358" y="2664747"/>
            <a:ext cx="200887" cy="740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81396" y="5006422"/>
            <a:ext cx="3670008" cy="18620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Current Solution: </a:t>
            </a:r>
            <a:endParaRPr lang="en-US" b="1" dirty="0">
              <a:latin typeface="SF Pro Text" charset="0"/>
              <a:ea typeface="SF Pro Text" charset="0"/>
              <a:cs typeface="SF Pro Text" charset="0"/>
            </a:endParaRPr>
          </a:p>
          <a:p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Cross-border lenders (</a:t>
            </a:r>
            <a:r>
              <a:rPr lang="en-US" sz="1400" dirty="0" err="1" smtClean="0">
                <a:latin typeface="SF Pro Text" charset="0"/>
                <a:ea typeface="SF Pro Text" charset="0"/>
                <a:cs typeface="SF Pro Text" charset="0"/>
              </a:rPr>
              <a:t>Mpower</a:t>
            </a: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, Prodigy)</a:t>
            </a:r>
            <a:b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</a:br>
            <a:endParaRPr lang="en-US" sz="900" dirty="0" smtClean="0">
              <a:latin typeface="SF Pro Text" charset="0"/>
              <a:ea typeface="SF Pro Text" charset="0"/>
              <a:cs typeface="SF Pro Tex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b="1" dirty="0" smtClean="0">
                <a:latin typeface="SF Pro Text" charset="0"/>
                <a:ea typeface="SF Pro Text" charset="0"/>
                <a:cs typeface="SF Pro Text" charset="0"/>
              </a:rPr>
              <a:t>11.99%</a:t>
            </a: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 p.a. interest for $60,000, 10 year loan term </a:t>
            </a:r>
            <a:r>
              <a:rPr lang="en-US" sz="1400" b="1" dirty="0" smtClean="0">
                <a:latin typeface="SF Pro Text" charset="0"/>
                <a:ea typeface="SF Pro Text" charset="0"/>
                <a:cs typeface="SF Pro Text" charset="0"/>
              </a:rPr>
              <a:t>(total: </a:t>
            </a:r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$103+k</a:t>
            </a:r>
            <a:r>
              <a:rPr lang="en-US" sz="1400" b="1" dirty="0" smtClean="0">
                <a:latin typeface="SF Pro Text" charset="0"/>
                <a:ea typeface="SF Pro Text" charset="0"/>
                <a:cs typeface="SF Pro Text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b="1" dirty="0" smtClean="0">
                <a:latin typeface="SF Pro Text" charset="0"/>
                <a:ea typeface="SF Pro Text" charset="0"/>
                <a:cs typeface="SF Pro Text" charset="0"/>
              </a:rPr>
              <a:t>5% </a:t>
            </a: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origination fee (i.e. $3,000)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Only funds </a:t>
            </a:r>
            <a:r>
              <a:rPr lang="en-US" sz="1400" b="1" dirty="0" smtClean="0">
                <a:latin typeface="SF Pro Text" charset="0"/>
                <a:ea typeface="SF Pro Text" charset="0"/>
                <a:cs typeface="SF Pro Text" charset="0"/>
              </a:rPr>
              <a:t>$25,000</a:t>
            </a: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 out of </a:t>
            </a:r>
            <a:r>
              <a:rPr lang="en-US" sz="1400" b="1" dirty="0" smtClean="0">
                <a:latin typeface="SF Pro Text" charset="0"/>
                <a:ea typeface="SF Pro Text" charset="0"/>
                <a:cs typeface="SF Pro Text" charset="0"/>
              </a:rPr>
              <a:t>$60,000</a:t>
            </a:r>
          </a:p>
          <a:p>
            <a:pPr marL="285750" indent="-285750">
              <a:buFont typeface="Arial" charset="0"/>
              <a:buChar char="•"/>
            </a:pP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843" y="5226914"/>
            <a:ext cx="2566411" cy="652780"/>
          </a:xfrm>
          <a:prstGeom prst="rect">
            <a:avLst/>
          </a:prstGeom>
        </p:spPr>
      </p:pic>
      <p:pic>
        <p:nvPicPr>
          <p:cNvPr id="7170" name="Picture 2" descr="mage result for prodigy finan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866" y="5834524"/>
            <a:ext cx="1782364" cy="64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itle 1"/>
          <p:cNvSpPr txBox="1">
            <a:spLocks/>
          </p:cNvSpPr>
          <p:nvPr/>
        </p:nvSpPr>
        <p:spPr>
          <a:xfrm>
            <a:off x="381395" y="135139"/>
            <a:ext cx="30923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smtClean="0"/>
              <a:t>Ines’ Story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503360" y="489574"/>
            <a:ext cx="3427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$60,000 due May 20th</a:t>
            </a:r>
            <a:b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Cornell University, Masters </a:t>
            </a:r>
            <a:r>
              <a:rPr lang="en-US" sz="1400" smtClean="0">
                <a:latin typeface="SF Pro Text" charset="0"/>
                <a:ea typeface="SF Pro Text" charset="0"/>
                <a:cs typeface="SF Pro Text" charset="0"/>
              </a:rPr>
              <a:t>in HR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91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5212" y="1238865"/>
            <a:ext cx="8716297" cy="2757948"/>
          </a:xfrm>
        </p:spPr>
        <p:txBody>
          <a:bodyPr>
            <a:normAutofit fontScale="90000"/>
          </a:bodyPr>
          <a:lstStyle/>
          <a:p>
            <a:pPr algn="r"/>
            <a:r>
              <a:rPr lang="en-US" sz="5300" b="0" dirty="0" smtClean="0"/>
              <a:t>“Credit is fundamentally broken when crossing borders”</a:t>
            </a:r>
            <a:r>
              <a:rPr lang="en-US" sz="2400" b="0" dirty="0" smtClean="0"/>
              <a:t/>
            </a:r>
            <a:br>
              <a:rPr lang="en-US" sz="2400" b="0" dirty="0" smtClean="0"/>
            </a:br>
            <a:r>
              <a:rPr lang="en-US" sz="2400" b="0" dirty="0"/>
              <a:t/>
            </a:r>
            <a:br>
              <a:rPr lang="en-US" sz="2400" b="0" dirty="0"/>
            </a:br>
            <a:r>
              <a:rPr lang="en-US" sz="2400" dirty="0" smtClean="0"/>
              <a:t>Cameron Stevens</a:t>
            </a:r>
            <a:br>
              <a:rPr lang="en-US" sz="2400" dirty="0" smtClean="0"/>
            </a:br>
            <a:r>
              <a:rPr lang="en-US" sz="2400" dirty="0" smtClean="0"/>
              <a:t>Founder, Prodigy Finance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9367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726</Words>
  <Application>Microsoft Macintosh PowerPoint</Application>
  <PresentationFormat>Widescreen</PresentationFormat>
  <Paragraphs>124</Paragraphs>
  <Slides>26</Slides>
  <Notes>1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Calibri</vt:lpstr>
      <vt:lpstr>SF Pro Display</vt:lpstr>
      <vt:lpstr>SF Pro Display Light</vt:lpstr>
      <vt:lpstr>SF Pro Text</vt:lpstr>
      <vt:lpstr>Arial</vt:lpstr>
      <vt:lpstr>Office Theme</vt:lpstr>
      <vt:lpstr>PowerPoint Presentation</vt:lpstr>
      <vt:lpstr>Hi!</vt:lpstr>
      <vt:lpstr>PowerPoint Presentation</vt:lpstr>
      <vt:lpstr>Ines’ story</vt:lpstr>
      <vt:lpstr>Ines’ Story</vt:lpstr>
      <vt:lpstr>Ines’ Story</vt:lpstr>
      <vt:lpstr>PowerPoint Presentation</vt:lpstr>
      <vt:lpstr>PowerPoint Presentation</vt:lpstr>
      <vt:lpstr>“Credit is fundamentally broken when crossing borders”  Cameron Stevens Founder, Prodigy Finance</vt:lpstr>
      <vt:lpstr>Product</vt:lpstr>
      <vt:lpstr>PowerPoint Presentation</vt:lpstr>
      <vt:lpstr>PowerPoint Presentation</vt:lpstr>
      <vt:lpstr>PowerPoint Presentation</vt:lpstr>
      <vt:lpstr>How it works</vt:lpstr>
      <vt:lpstr>Funding flow</vt:lpstr>
      <vt:lpstr>Repayment Flow</vt:lpstr>
      <vt:lpstr>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</vt:lpstr>
      <vt:lpstr>“Credit is fundamentally broken when crossing borders”  Cameron Stevens Founder, Prodigy Finance</vt:lpstr>
      <vt:lpstr>“Credit is fundamentally broken when crossing borders”  Cameron Stevens Founder, Prodigy Finance</vt:lpstr>
      <vt:lpstr>“Credit is fundamentally broken when crossing borders”  Cameron Stevens Founder, Prodigy Finance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Ong</dc:creator>
  <cp:lastModifiedBy>Daniel Ong</cp:lastModifiedBy>
  <cp:revision>28</cp:revision>
  <dcterms:created xsi:type="dcterms:W3CDTF">2019-04-30T02:41:23Z</dcterms:created>
  <dcterms:modified xsi:type="dcterms:W3CDTF">2019-04-30T06:38:59Z</dcterms:modified>
</cp:coreProperties>
</file>